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2" r:id="rId4"/>
    <p:sldId id="263" r:id="rId5"/>
    <p:sldId id="261" r:id="rId6"/>
    <p:sldId id="264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6248400" cy="525780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Mitochondria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1143000"/>
            <a:ext cx="4210048" cy="51054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Arial Rounded MT Bold" pitchFamily="34" charset="0"/>
              </a:rPr>
              <a:t>The two membranes of Mitochondria</a:t>
            </a:r>
            <a:endParaRPr lang="en-US" sz="2400" dirty="0" smtClean="0">
              <a:latin typeface="Arial Rounded MT Bold" pitchFamily="34" charset="0"/>
            </a:endParaRPr>
          </a:p>
          <a:p>
            <a:pPr lvl="1"/>
            <a:r>
              <a:rPr lang="en-US" sz="2400" dirty="0" smtClean="0">
                <a:latin typeface="Arial Rounded MT Bold" pitchFamily="34" charset="0"/>
              </a:rPr>
              <a:t>Outer Membrane – Porous in Nature </a:t>
            </a:r>
          </a:p>
          <a:p>
            <a:pPr lvl="1"/>
            <a:r>
              <a:rPr lang="en-US" sz="2400" dirty="0" smtClean="0">
                <a:latin typeface="Arial Rounded MT Bold" pitchFamily="34" charset="0"/>
              </a:rPr>
              <a:t>Inner Membrane – Deeply Folded</a:t>
            </a:r>
          </a:p>
          <a:p>
            <a:r>
              <a:rPr lang="en-US" sz="2400" dirty="0" smtClean="0">
                <a:latin typeface="Arial Rounded MT Bold" pitchFamily="34" charset="0"/>
              </a:rPr>
              <a:t>The Inner Membrane of Mitochondria called as </a:t>
            </a:r>
            <a:r>
              <a:rPr lang="en-US" sz="2400" b="1" dirty="0" err="1" smtClean="0">
                <a:solidFill>
                  <a:srgbClr val="FF0000"/>
                </a:solidFill>
                <a:latin typeface="Arial Rounded MT Bold" pitchFamily="34" charset="0"/>
              </a:rPr>
              <a:t>Cristae</a:t>
            </a:r>
            <a:r>
              <a:rPr lang="en-US" sz="2400" b="1" dirty="0" smtClean="0">
                <a:latin typeface="Arial Rounded MT Bold" pitchFamily="34" charset="0"/>
              </a:rPr>
              <a:t> Facilitates Generation</a:t>
            </a:r>
            <a:r>
              <a:rPr lang="en-US" sz="2400" dirty="0" smtClean="0">
                <a:latin typeface="Arial Rounded MT Bold" pitchFamily="34" charset="0"/>
              </a:rPr>
              <a:t> </a:t>
            </a:r>
            <a:r>
              <a:rPr lang="en-US" sz="2400" b="1" dirty="0" smtClean="0">
                <a:latin typeface="Arial Rounded MT Bold" pitchFamily="34" charset="0"/>
              </a:rPr>
              <a:t>of ATP</a:t>
            </a:r>
            <a:r>
              <a:rPr lang="en-US" sz="2400" dirty="0" smtClean="0">
                <a:latin typeface="Arial Rounded MT Bold" pitchFamily="34" charset="0"/>
              </a:rPr>
              <a:t> molecules as it has a larger surface area.</a:t>
            </a:r>
          </a:p>
          <a:p>
            <a:endParaRPr lang="en-US" sz="2400" dirty="0">
              <a:latin typeface="Arial Rounded MT Bold" pitchFamily="34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6150" y="1439217"/>
            <a:ext cx="3930650" cy="2571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"/>
            <a:ext cx="8001001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382000" cy="762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Energy currency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183880" cy="5791200"/>
          </a:xfrm>
        </p:spPr>
        <p:txBody>
          <a:bodyPr>
            <a:normAutofit fontScale="325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sz="7200" dirty="0" smtClean="0">
                <a:latin typeface="Arial Rounded MT Bold" pitchFamily="34" charset="0"/>
              </a:rPr>
              <a:t>It is a double membrane </a:t>
            </a:r>
          </a:p>
          <a:p>
            <a:pPr>
              <a:buNone/>
            </a:pPr>
            <a:r>
              <a:rPr lang="en-US" sz="7200" dirty="0" smtClean="0">
                <a:latin typeface="Arial Rounded MT Bold" pitchFamily="34" charset="0"/>
              </a:rPr>
              <a:t>     organelle which has its own DNA and </a:t>
            </a:r>
          </a:p>
          <a:p>
            <a:pPr>
              <a:buNone/>
            </a:pPr>
            <a:r>
              <a:rPr lang="en-US" sz="7200" dirty="0" smtClean="0">
                <a:latin typeface="Arial Rounded MT Bold" pitchFamily="34" charset="0"/>
              </a:rPr>
              <a:t>     that is why often called </a:t>
            </a:r>
          </a:p>
          <a:p>
            <a:pPr>
              <a:buNone/>
            </a:pPr>
            <a:r>
              <a:rPr lang="en-US" sz="7200" b="1" dirty="0" smtClean="0">
                <a:latin typeface="Arial Rounded MT Bold" pitchFamily="34" charset="0"/>
              </a:rPr>
              <a:t>     </a:t>
            </a:r>
            <a:r>
              <a:rPr lang="en-US" sz="7200" b="1" dirty="0" smtClean="0">
                <a:solidFill>
                  <a:srgbClr val="FF0000"/>
                </a:solidFill>
                <a:latin typeface="Arial Rounded MT Bold" pitchFamily="34" charset="0"/>
              </a:rPr>
              <a:t>Semi Autonomous Organelle</a:t>
            </a:r>
            <a:r>
              <a:rPr lang="en-US" sz="7200" dirty="0" smtClean="0">
                <a:latin typeface="Arial Rounded MT Bold" pitchFamily="34" charset="0"/>
              </a:rPr>
              <a:t>’</a:t>
            </a:r>
          </a:p>
          <a:p>
            <a:endParaRPr lang="en-US" dirty="0" smtClean="0">
              <a:latin typeface="Arial Rounded MT Bold" pitchFamily="34" charset="0"/>
            </a:endParaRPr>
          </a:p>
          <a:p>
            <a:r>
              <a:rPr lang="en-US" sz="7200" dirty="0" smtClean="0">
                <a:latin typeface="Arial Rounded MT Bold" pitchFamily="34" charset="0"/>
              </a:rPr>
              <a:t>The cell requires energy in order to carry out several activities. This energy is generated by mitochondria which are often called as the </a:t>
            </a:r>
            <a:r>
              <a:rPr lang="en-US" sz="7200" dirty="0" smtClean="0">
                <a:solidFill>
                  <a:srgbClr val="FF0000"/>
                </a:solidFill>
                <a:latin typeface="Arial Rounded MT Bold" pitchFamily="34" charset="0"/>
              </a:rPr>
              <a:t>‘</a:t>
            </a:r>
            <a:r>
              <a:rPr lang="en-US" sz="7200" b="1" dirty="0" smtClean="0">
                <a:solidFill>
                  <a:srgbClr val="FF0000"/>
                </a:solidFill>
                <a:latin typeface="Arial Rounded MT Bold" pitchFamily="34" charset="0"/>
              </a:rPr>
              <a:t>Powerhouse</a:t>
            </a:r>
            <a:r>
              <a:rPr lang="en-US" sz="7200" b="1" dirty="0" smtClean="0">
                <a:latin typeface="Arial Rounded MT Bold" pitchFamily="34" charset="0"/>
              </a:rPr>
              <a:t>’ of the Cell</a:t>
            </a:r>
            <a:r>
              <a:rPr lang="en-US" sz="7200" dirty="0" smtClean="0">
                <a:latin typeface="Arial Rounded MT Bold" pitchFamily="34" charset="0"/>
              </a:rPr>
              <a:t>. Mitochondria are site of cellular respiration. They use oxygen from air to </a:t>
            </a:r>
            <a:r>
              <a:rPr lang="en-US" sz="7200" dirty="0" err="1" smtClean="0">
                <a:latin typeface="Arial Rounded MT Bold" pitchFamily="34" charset="0"/>
              </a:rPr>
              <a:t>oxidise</a:t>
            </a:r>
            <a:r>
              <a:rPr lang="en-US" sz="7200" dirty="0" smtClean="0">
                <a:latin typeface="Arial Rounded MT Bold" pitchFamily="34" charset="0"/>
              </a:rPr>
              <a:t> the carbohydrates and thereby release energy.</a:t>
            </a:r>
          </a:p>
          <a:p>
            <a:pPr>
              <a:buNone/>
            </a:pPr>
            <a:endParaRPr lang="en-US" sz="7200" dirty="0" smtClean="0">
              <a:latin typeface="Arial Rounded MT Bold" pitchFamily="34" charset="0"/>
            </a:endParaRPr>
          </a:p>
          <a:p>
            <a:r>
              <a:rPr lang="en-US" sz="7200" dirty="0" smtClean="0">
                <a:latin typeface="Arial Rounded MT Bold" pitchFamily="34" charset="0"/>
              </a:rPr>
              <a:t>The Mitochondria generates ATP (Adenosine </a:t>
            </a:r>
            <a:r>
              <a:rPr lang="en-US" sz="7200" dirty="0" err="1" smtClean="0">
                <a:latin typeface="Arial Rounded MT Bold" pitchFamily="34" charset="0"/>
              </a:rPr>
              <a:t>Triphosphate</a:t>
            </a:r>
            <a:r>
              <a:rPr lang="en-US" sz="7200" dirty="0" smtClean="0">
                <a:latin typeface="Arial Rounded MT Bold" pitchFamily="34" charset="0"/>
              </a:rPr>
              <a:t>) which are energy giving molecules of the cell that are often called as their </a:t>
            </a:r>
            <a:r>
              <a:rPr lang="en-US" sz="7200" dirty="0" smtClean="0">
                <a:solidFill>
                  <a:srgbClr val="FF0000"/>
                </a:solidFill>
                <a:latin typeface="Arial Rounded MT Bold" pitchFamily="34" charset="0"/>
              </a:rPr>
              <a:t>‘</a:t>
            </a:r>
            <a:r>
              <a:rPr lang="en-US" sz="7200" b="1" dirty="0" smtClean="0">
                <a:solidFill>
                  <a:srgbClr val="FF0000"/>
                </a:solidFill>
                <a:latin typeface="Arial Rounded MT Bold" pitchFamily="34" charset="0"/>
              </a:rPr>
              <a:t>Energy Currency</a:t>
            </a:r>
            <a:r>
              <a:rPr lang="en-US" sz="7200" dirty="0" smtClean="0">
                <a:solidFill>
                  <a:srgbClr val="FF0000"/>
                </a:solidFill>
                <a:latin typeface="Arial Rounded MT Bold" pitchFamily="34" charset="0"/>
              </a:rPr>
              <a:t>’.</a:t>
            </a:r>
          </a:p>
          <a:p>
            <a:endParaRPr lang="en-US" sz="7200" dirty="0" smtClean="0">
              <a:latin typeface="Arial Rounded MT Bold" pitchFamily="34" charset="0"/>
            </a:endParaRPr>
          </a:p>
          <a:p>
            <a:r>
              <a:rPr lang="en-US" dirty="0" smtClean="0">
                <a:latin typeface="Arial Rounded MT Bold" pitchFamily="34" charset="0"/>
              </a:rPr>
              <a:t/>
            </a:r>
            <a:br>
              <a:rPr lang="en-US" dirty="0" smtClean="0">
                <a:latin typeface="Arial Rounded MT Bold" pitchFamily="34" charset="0"/>
              </a:rPr>
            </a:br>
            <a:endParaRPr lang="en-US" dirty="0" smtClean="0">
              <a:latin typeface="Arial Rounded MT Bold" pitchFamily="34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ATP is considered to be an energy carrier molecule. Where is the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3324" y="533400"/>
            <a:ext cx="2926682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8686800" cy="6235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5410200" cy="6858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Plastids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4571961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619" y="1143000"/>
            <a:ext cx="7924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183880" cy="105156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Leucoplasts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1447800"/>
            <a:ext cx="3931920" cy="44958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/>
              <a:t>1. </a:t>
            </a:r>
            <a:r>
              <a:rPr lang="en-US" b="1" dirty="0" err="1" smtClean="0"/>
              <a:t>Amyloplast</a:t>
            </a:r>
            <a:endParaRPr lang="en-US" dirty="0" smtClean="0"/>
          </a:p>
          <a:p>
            <a:r>
              <a:rPr lang="en-US" dirty="0" smtClean="0"/>
              <a:t>They are found in tubers, cotyledons and endosperm in plants.</a:t>
            </a:r>
          </a:p>
          <a:p>
            <a:r>
              <a:rPr lang="en-US" dirty="0" smtClean="0"/>
              <a:t>They are used to store starch.</a:t>
            </a:r>
          </a:p>
          <a:p>
            <a:pPr>
              <a:buNone/>
            </a:pPr>
            <a:r>
              <a:rPr lang="en-US" b="1" dirty="0" smtClean="0"/>
              <a:t>2. </a:t>
            </a:r>
            <a:r>
              <a:rPr lang="en-US" b="1" dirty="0" err="1" smtClean="0"/>
              <a:t>Elaioplast</a:t>
            </a:r>
            <a:endParaRPr lang="en-US" dirty="0" smtClean="0"/>
          </a:p>
          <a:p>
            <a:r>
              <a:rPr lang="en-US" dirty="0" smtClean="0"/>
              <a:t>They are found in epidermal cells of the plants</a:t>
            </a:r>
          </a:p>
          <a:p>
            <a:r>
              <a:rPr lang="en-US" dirty="0" smtClean="0"/>
              <a:t>They store oil.</a:t>
            </a:r>
          </a:p>
          <a:p>
            <a:pPr>
              <a:buNone/>
            </a:pPr>
            <a:r>
              <a:rPr lang="en-US" b="1" dirty="0" smtClean="0"/>
              <a:t>3. </a:t>
            </a:r>
            <a:r>
              <a:rPr lang="en-US" b="1" dirty="0" err="1" smtClean="0"/>
              <a:t>Proteinoplast</a:t>
            </a:r>
            <a:endParaRPr lang="en-US" dirty="0" smtClean="0"/>
          </a:p>
          <a:p>
            <a:r>
              <a:rPr lang="en-US" dirty="0" smtClean="0"/>
              <a:t>They are found in seeds and nuts.</a:t>
            </a:r>
          </a:p>
          <a:p>
            <a:r>
              <a:rPr lang="en-US" dirty="0" smtClean="0"/>
              <a:t>They store proteins.</a:t>
            </a:r>
            <a:endParaRPr lang="en-US" dirty="0"/>
          </a:p>
        </p:txBody>
      </p:sp>
      <p:pic>
        <p:nvPicPr>
          <p:cNvPr id="307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219200"/>
            <a:ext cx="170497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 descr="Plant Tissue Is Cooler Than You Think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581400"/>
            <a:ext cx="3048000" cy="1856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183880" cy="105156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Chloroplast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990600"/>
            <a:ext cx="8183880" cy="5334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143000"/>
            <a:ext cx="45624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914400" y="6035040"/>
            <a:ext cx="7772400" cy="6096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946648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Chloroplasts</a:t>
            </a:r>
            <a:endParaRPr lang="en-US" dirty="0" smtClean="0"/>
          </a:p>
          <a:p>
            <a:r>
              <a:rPr lang="en-US" dirty="0" smtClean="0"/>
              <a:t>Chloroplasts are cell organelles that conduct photosynthesis in plants.</a:t>
            </a:r>
          </a:p>
          <a:p>
            <a:r>
              <a:rPr lang="en-US" dirty="0" smtClean="0"/>
              <a:t>Chloroplast is derived from two Greek words </a:t>
            </a:r>
            <a:r>
              <a:rPr lang="en-US" dirty="0" err="1" smtClean="0"/>
              <a:t>Chloro</a:t>
            </a:r>
            <a:r>
              <a:rPr lang="en-US" dirty="0" smtClean="0"/>
              <a:t> and </a:t>
            </a:r>
            <a:r>
              <a:rPr lang="en-US" dirty="0" err="1" smtClean="0"/>
              <a:t>Plasts</a:t>
            </a:r>
            <a:r>
              <a:rPr lang="en-US" dirty="0" smtClean="0"/>
              <a:t> which means green and plants respectively.</a:t>
            </a:r>
          </a:p>
          <a:p>
            <a:r>
              <a:rPr lang="en-US" dirty="0" smtClean="0"/>
              <a:t>Chloroplasts contain photosynthetic pigments called ‘</a:t>
            </a:r>
            <a:r>
              <a:rPr lang="en-US" b="1" dirty="0" smtClean="0"/>
              <a:t>Chlorophyll</a:t>
            </a:r>
            <a:r>
              <a:rPr lang="en-US" dirty="0" smtClean="0"/>
              <a:t>’ along with lipids, carbohydrates, minerals, DNA, RNA, </a:t>
            </a:r>
            <a:r>
              <a:rPr lang="en-US" dirty="0" err="1" smtClean="0"/>
              <a:t>grana</a:t>
            </a:r>
            <a:r>
              <a:rPr lang="en-US" dirty="0" smtClean="0"/>
              <a:t>, </a:t>
            </a:r>
            <a:r>
              <a:rPr lang="en-US" dirty="0" err="1" smtClean="0"/>
              <a:t>thylakoids</a:t>
            </a:r>
            <a:r>
              <a:rPr lang="en-US" dirty="0" smtClean="0"/>
              <a:t> and </a:t>
            </a:r>
            <a:r>
              <a:rPr lang="en-US" dirty="0" err="1" smtClean="0"/>
              <a:t>stroma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main functions of chloroplasts are:</a:t>
            </a:r>
          </a:p>
          <a:p>
            <a:pPr lvl="1"/>
            <a:r>
              <a:rPr lang="en-US" dirty="0" smtClean="0"/>
              <a:t>Conducting photosynthesis in plants.</a:t>
            </a:r>
          </a:p>
          <a:p>
            <a:pPr lvl="1"/>
            <a:r>
              <a:rPr lang="en-US" dirty="0" smtClean="0"/>
              <a:t>Protein synthesis</a:t>
            </a:r>
          </a:p>
          <a:p>
            <a:pPr lvl="1"/>
            <a:r>
              <a:rPr lang="en-US" dirty="0" smtClean="0"/>
              <a:t>Releases oxygen</a:t>
            </a:r>
          </a:p>
          <a:p>
            <a:pPr lvl="1"/>
            <a:r>
              <a:rPr lang="en-US" dirty="0" smtClean="0"/>
              <a:t>Storage of Starch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4509958"/>
            <a:ext cx="3124200" cy="234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870448"/>
          </a:xfrm>
        </p:spPr>
        <p:txBody>
          <a:bodyPr>
            <a:normAutofit fontScale="32500" lnSpcReduction="20000"/>
          </a:bodyPr>
          <a:lstStyle/>
          <a:p>
            <a:r>
              <a:rPr lang="en-US" sz="7400" b="1" dirty="0" smtClean="0"/>
              <a:t>Light-dependent Reactions in Photosynthesis</a:t>
            </a:r>
            <a:r>
              <a:rPr lang="en-US" sz="7400" dirty="0" smtClean="0"/>
              <a:t> – During photosynthesis chlorophyll absorbs the light energy which is then used to for two molecules ATP and NADPH (</a:t>
            </a:r>
            <a:r>
              <a:rPr lang="en-US" sz="7400" dirty="0" err="1" smtClean="0"/>
              <a:t>nicotinamide</a:t>
            </a:r>
            <a:r>
              <a:rPr lang="en-US" sz="7400" dirty="0" smtClean="0"/>
              <a:t> </a:t>
            </a:r>
            <a:r>
              <a:rPr lang="en-US" sz="7400" dirty="0" err="1" smtClean="0"/>
              <a:t>dinucleotide</a:t>
            </a:r>
            <a:r>
              <a:rPr lang="en-US" sz="7400" dirty="0" smtClean="0"/>
              <a:t> </a:t>
            </a:r>
            <a:r>
              <a:rPr lang="en-US" sz="7400" dirty="0" smtClean="0"/>
              <a:t>phosphate)</a:t>
            </a:r>
          </a:p>
          <a:p>
            <a:r>
              <a:rPr lang="en-US" sz="7400" b="1" dirty="0" err="1" smtClean="0"/>
              <a:t>Thylakoids</a:t>
            </a:r>
            <a:r>
              <a:rPr lang="en-US" sz="7400" dirty="0" smtClean="0"/>
              <a:t> – They are pillow shaped compartments in the chloroplast. The light-dependent reactions in photosynthesis take place in the </a:t>
            </a:r>
            <a:r>
              <a:rPr lang="en-US" sz="7400" dirty="0" err="1" smtClean="0"/>
              <a:t>thylakoids</a:t>
            </a:r>
            <a:r>
              <a:rPr lang="en-US" sz="7400" dirty="0" smtClean="0"/>
              <a:t>.</a:t>
            </a:r>
          </a:p>
          <a:p>
            <a:r>
              <a:rPr lang="en-US" sz="7400" b="1" dirty="0" err="1" smtClean="0"/>
              <a:t>Stroma</a:t>
            </a:r>
            <a:r>
              <a:rPr lang="en-US" sz="7400" b="1" dirty="0" smtClean="0"/>
              <a:t> –</a:t>
            </a:r>
            <a:r>
              <a:rPr lang="en-US" sz="7400" dirty="0" smtClean="0"/>
              <a:t> It is a fluid-filled matrix in the chloroplasts. It is colorless fluid that contains all the enzymes that are needed for the light-dependent reactions in Photosynthesis.</a:t>
            </a:r>
          </a:p>
          <a:p>
            <a:r>
              <a:rPr lang="en-US" sz="7400" b="1" dirty="0" err="1" smtClean="0"/>
              <a:t>Grana</a:t>
            </a:r>
            <a:r>
              <a:rPr lang="en-US" sz="7400" b="1" dirty="0" smtClean="0"/>
              <a:t> </a:t>
            </a:r>
            <a:r>
              <a:rPr lang="en-US" sz="7400" dirty="0" smtClean="0"/>
              <a:t>– Stacks of </a:t>
            </a:r>
            <a:r>
              <a:rPr lang="en-US" sz="7400" dirty="0" err="1" smtClean="0"/>
              <a:t>thylakoids</a:t>
            </a:r>
            <a:r>
              <a:rPr lang="en-US" sz="7400" dirty="0" smtClean="0"/>
              <a:t> are called </a:t>
            </a:r>
            <a:r>
              <a:rPr lang="en-US" sz="7400" b="1" dirty="0" err="1" smtClean="0"/>
              <a:t>Grana</a:t>
            </a:r>
            <a:r>
              <a:rPr lang="en-US" sz="7400" dirty="0" smtClean="0"/>
              <a:t>. They are found in the </a:t>
            </a:r>
            <a:r>
              <a:rPr lang="en-US" sz="7400" dirty="0" err="1" smtClean="0"/>
              <a:t>stroma</a:t>
            </a:r>
            <a:r>
              <a:rPr lang="en-US" sz="7400" dirty="0" smtClean="0"/>
              <a:t>. They provide a large surface area so that the reactions of photosynthesis can take place.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86199" y="-457200"/>
            <a:ext cx="4495799" cy="370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8991600" cy="587044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Sap </a:t>
            </a:r>
            <a:r>
              <a:rPr lang="en-US" dirty="0" err="1" smtClean="0"/>
              <a:t>Vacoules</a:t>
            </a:r>
            <a:endParaRPr lang="en-US" dirty="0" smtClean="0"/>
          </a:p>
          <a:p>
            <a:r>
              <a:rPr lang="en-US" dirty="0" smtClean="0"/>
              <a:t>These vacuoles are filled with a fluid called </a:t>
            </a:r>
            <a:r>
              <a:rPr lang="en-US" b="1" dirty="0" smtClean="0"/>
              <a:t>Vascular Sap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 fluid contains Amino Acids, Salt, Sugar, Proteins, Water, and Waste Materials. Sap vacuoles are separated from the cytoplasm by a semi-permeable membrane called </a:t>
            </a:r>
            <a:r>
              <a:rPr lang="en-US" b="1" dirty="0" err="1" smtClean="0"/>
              <a:t>Tonoplast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Their main function is to allow rapid exchange between cytoplasm and the surrounding environment.</a:t>
            </a:r>
          </a:p>
          <a:p>
            <a:r>
              <a:rPr lang="en-US" dirty="0" smtClean="0"/>
              <a:t>A number of sap vacuoles are found in young plant cells and animal cells. In mature plants the small sap vacuoles combine together to form a single large central vacuole.</a:t>
            </a:r>
          </a:p>
          <a:p>
            <a:endParaRPr lang="en-US" dirty="0"/>
          </a:p>
        </p:txBody>
      </p:sp>
      <p:pic>
        <p:nvPicPr>
          <p:cNvPr id="4" name="Picture 3" descr="Sap Vacuole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228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63</TotalTime>
  <Words>259</Words>
  <Application>Microsoft Office PowerPoint</Application>
  <PresentationFormat>On-screen Show (4:3)</PresentationFormat>
  <Paragraphs>54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Aspect</vt:lpstr>
      <vt:lpstr>Mitochondria</vt:lpstr>
      <vt:lpstr>Energy currency </vt:lpstr>
      <vt:lpstr>Slide 3</vt:lpstr>
      <vt:lpstr>Plastids</vt:lpstr>
      <vt:lpstr>Leucoplasts</vt:lpstr>
      <vt:lpstr>Chloroplast</vt:lpstr>
      <vt:lpstr>Slide 7</vt:lpstr>
      <vt:lpstr>Slide 8</vt:lpstr>
      <vt:lpstr>Slide 9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Mitochondria</dc:title>
  <dc:creator>HODEIE</dc:creator>
  <cp:lastModifiedBy>HOD CSE</cp:lastModifiedBy>
  <cp:revision>7</cp:revision>
  <dcterms:created xsi:type="dcterms:W3CDTF">2006-08-16T00:00:00Z</dcterms:created>
  <dcterms:modified xsi:type="dcterms:W3CDTF">2020-05-15T04:16:55Z</dcterms:modified>
</cp:coreProperties>
</file>